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  <p:sldMasterId id="2147483689" r:id="rId2"/>
  </p:sldMasterIdLst>
  <p:notesMasterIdLst>
    <p:notesMasterId r:id="rId10"/>
  </p:notesMasterIdLst>
  <p:sldIdLst>
    <p:sldId id="256" r:id="rId3"/>
    <p:sldId id="318" r:id="rId4"/>
    <p:sldId id="327" r:id="rId5"/>
    <p:sldId id="299" r:id="rId6"/>
    <p:sldId id="329" r:id="rId7"/>
    <p:sldId id="328" r:id="rId8"/>
    <p:sldId id="319" r:id="rId9"/>
  </p:sldIdLst>
  <p:sldSz cx="12192000" cy="6858000"/>
  <p:notesSz cx="6858000" cy="9144000"/>
  <p:embeddedFontLst>
    <p:embeddedFont>
      <p:font typeface="Abadi" panose="020B0604020104020204" pitchFamily="3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Raleway" pitchFamily="2" charset="-52"/>
      <p:regular r:id="rId16"/>
      <p:bold r:id="rId17"/>
      <p:italic r:id="rId18"/>
      <p:boldItalic r:id="rId19"/>
    </p:embeddedFont>
    <p:embeddedFont>
      <p:font typeface="Raleway Black" pitchFamily="2" charset="-52"/>
      <p:bold r:id="rId20"/>
      <p:boldItalic r:id="rId21"/>
    </p:embeddedFont>
    <p:embeddedFont>
      <p:font typeface="Raleway SemiBold" pitchFamily="2" charset="-52"/>
      <p:bold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25A"/>
    <a:srgbClr val="D42E1F"/>
    <a:srgbClr val="A82016"/>
    <a:srgbClr val="15448F"/>
    <a:srgbClr val="D62E24"/>
    <a:srgbClr val="FFFFFF"/>
    <a:srgbClr val="C6A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49" autoAdjust="0"/>
    <p:restoredTop sz="94275" autoAdjust="0"/>
  </p:normalViewPr>
  <p:slideViewPr>
    <p:cSldViewPr snapToGrid="0">
      <p:cViewPr varScale="1">
        <p:scale>
          <a:sx n="81" d="100"/>
          <a:sy n="81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992053d70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03238" y="585788"/>
            <a:ext cx="5214937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992053d70_0_156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adi" panose="020B0604020104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E83F3804-4514-0AC0-48D6-166F2667C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>
            <a:extLst>
              <a:ext uri="{FF2B5EF4-FFF2-40B4-BE49-F238E27FC236}">
                <a16:creationId xmlns:a16="http://schemas.microsoft.com/office/drawing/2014/main" id="{99EEE613-D41A-9E60-F1ED-ED0FC5D39F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>
            <a:extLst>
              <a:ext uri="{FF2B5EF4-FFF2-40B4-BE49-F238E27FC236}">
                <a16:creationId xmlns:a16="http://schemas.microsoft.com/office/drawing/2014/main" id="{8298C1A4-161C-0634-C956-76AA350D0D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54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92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00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80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EA92CA76-EA8E-2877-329E-21407D71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>
            <a:extLst>
              <a:ext uri="{FF2B5EF4-FFF2-40B4-BE49-F238E27FC236}">
                <a16:creationId xmlns:a16="http://schemas.microsoft.com/office/drawing/2014/main" id="{A8F83D48-24B5-582E-2DEF-DBC761EF09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>
            <a:extLst>
              <a:ext uri="{FF2B5EF4-FFF2-40B4-BE49-F238E27FC236}">
                <a16:creationId xmlns:a16="http://schemas.microsoft.com/office/drawing/2014/main" id="{B8D8B4F7-FE40-C01C-BCD6-4CC1D7A932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731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>
          <a:extLst>
            <a:ext uri="{FF2B5EF4-FFF2-40B4-BE49-F238E27FC236}">
              <a16:creationId xmlns:a16="http://schemas.microsoft.com/office/drawing/2014/main" id="{EA92CA76-EA8E-2877-329E-21407D716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>
            <a:extLst>
              <a:ext uri="{FF2B5EF4-FFF2-40B4-BE49-F238E27FC236}">
                <a16:creationId xmlns:a16="http://schemas.microsoft.com/office/drawing/2014/main" id="{A8F83D48-24B5-582E-2DEF-DBC761EF09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2:notes">
            <a:extLst>
              <a:ext uri="{FF2B5EF4-FFF2-40B4-BE49-F238E27FC236}">
                <a16:creationId xmlns:a16="http://schemas.microsoft.com/office/drawing/2014/main" id="{B8D8B4F7-FE40-C01C-BCD6-4CC1D7A932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725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3825"/>
            <a:ext cx="12192200" cy="130142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15607" y="662519"/>
            <a:ext cx="11360926" cy="76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None/>
              <a:defRPr sz="254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415607" y="1536700"/>
            <a:ext cx="11360926" cy="455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63645" y="2608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875" tIns="104875" rIns="104875" bIns="104875" anchor="ctr" anchorCtr="0">
            <a:normAutofit/>
          </a:bodyPr>
          <a:lstStyle>
            <a:lvl1pPr marL="0" lvl="0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marL="0" lvl="1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marL="0" lvl="2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marL="0" lvl="3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marL="0" lvl="4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marL="0" lvl="5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marL="0" lvl="6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marL="0" lvl="7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marL="0" lvl="8" indent="0" algn="r">
              <a:buClr>
                <a:schemeClr val="lt1"/>
              </a:buClr>
              <a:buSzPts val="1814"/>
              <a:buFont typeface="Raleway Black"/>
              <a:buNone/>
              <a:defRPr sz="1814" b="0" i="0" u="none" strike="noStrike" cap="none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2"/>
          </p:nvPr>
        </p:nvSpPr>
        <p:spPr>
          <a:xfrm>
            <a:off x="1927811" y="90324"/>
            <a:ext cx="80730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875" tIns="104875" rIns="104875" bIns="104875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D9C"/>
              </a:buClr>
              <a:buSzPts val="1452"/>
              <a:buNone/>
              <a:defRPr sz="1452" b="1">
                <a:solidFill>
                  <a:srgbClr val="9D9D9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452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415611" y="4025116"/>
            <a:ext cx="11360700" cy="1645500"/>
          </a:xfrm>
          <a:prstGeom prst="rect">
            <a:avLst/>
          </a:prstGeom>
        </p:spPr>
        <p:txBody>
          <a:bodyPr spcFirstLastPara="1" wrap="square" lIns="104875" tIns="104875" rIns="104875" bIns="10487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Raleway"/>
              <a:buNone/>
              <a:defRPr sz="3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1"/>
          </p:nvPr>
        </p:nvSpPr>
        <p:spPr>
          <a:xfrm>
            <a:off x="415602" y="5826196"/>
            <a:ext cx="11360700" cy="345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415602" y="279312"/>
            <a:ext cx="11360700" cy="1645500"/>
          </a:xfrm>
          <a:prstGeom prst="rect">
            <a:avLst/>
          </a:prstGeom>
        </p:spPr>
        <p:txBody>
          <a:bodyPr spcFirstLastPara="1" wrap="square" lIns="104875" tIns="104875" rIns="104875" bIns="10487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Raleway"/>
              <a:buNone/>
              <a:defRPr sz="39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Font typeface="Raleway"/>
              <a:buNone/>
              <a:defRPr sz="39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415602" y="5826196"/>
            <a:ext cx="11360700" cy="345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aleway"/>
              <a:buNone/>
              <a:defRPr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>
            <a:spLocks noGrp="1"/>
          </p:cNvSpPr>
          <p:nvPr>
            <p:ph type="pic" idx="2"/>
          </p:nvPr>
        </p:nvSpPr>
        <p:spPr>
          <a:xfrm>
            <a:off x="-12315" y="0"/>
            <a:ext cx="122166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570388" y="1183005"/>
            <a:ext cx="4656900" cy="11223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aleway"/>
              <a:buNone/>
              <a:defRPr sz="30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825"/>
            <a:ext cx="12191974" cy="1387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415600" y="662491"/>
            <a:ext cx="11360700" cy="7635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None/>
              <a:defRPr sz="2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sldNum" idx="12"/>
          </p:nvPr>
        </p:nvSpPr>
        <p:spPr>
          <a:xfrm>
            <a:off x="163642" y="-35494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5594760"/>
            <a:ext cx="12191974" cy="1339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1927777" y="28745"/>
            <a:ext cx="8073000" cy="399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9D9D9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2">
  <p:cSld name="TITLE_AND_BODY_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-13825"/>
            <a:ext cx="9699169" cy="110346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/>
          <p:nvPr/>
        </p:nvSpPr>
        <p:spPr>
          <a:xfrm>
            <a:off x="6538747" y="-13834"/>
            <a:ext cx="5679008" cy="858865"/>
          </a:xfrm>
          <a:custGeom>
            <a:avLst/>
            <a:gdLst/>
            <a:ahLst/>
            <a:cxnLst/>
            <a:rect l="l" t="t" r="r" b="b"/>
            <a:pathLst>
              <a:path w="199211" h="37873" extrusionOk="0">
                <a:moveTo>
                  <a:pt x="955" y="23028"/>
                </a:moveTo>
                <a:lnTo>
                  <a:pt x="26752" y="0"/>
                </a:lnTo>
                <a:lnTo>
                  <a:pt x="199211" y="0"/>
                </a:lnTo>
                <a:lnTo>
                  <a:pt x="199148" y="37873"/>
                </a:lnTo>
                <a:lnTo>
                  <a:pt x="0" y="3604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6" name="Google Shape;116;p19"/>
          <p:cNvSpPr>
            <a:spLocks noGrp="1"/>
          </p:cNvSpPr>
          <p:nvPr>
            <p:ph type="pic" idx="2"/>
          </p:nvPr>
        </p:nvSpPr>
        <p:spPr>
          <a:xfrm>
            <a:off x="6550435" y="-10840"/>
            <a:ext cx="5679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415604" y="662486"/>
            <a:ext cx="5998800" cy="7635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None/>
              <a:defRPr sz="2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415604" y="1536629"/>
            <a:ext cx="5998800" cy="45552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ldNum" idx="12"/>
          </p:nvPr>
        </p:nvSpPr>
        <p:spPr>
          <a:xfrm>
            <a:off x="163642" y="-35494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3"/>
          </p:nvPr>
        </p:nvSpPr>
        <p:spPr>
          <a:xfrm>
            <a:off x="1927777" y="28756"/>
            <a:ext cx="4486800" cy="399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9D9D9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l="78414"/>
          <a:stretch/>
        </p:blipFill>
        <p:spPr>
          <a:xfrm>
            <a:off x="-3" y="5792425"/>
            <a:ext cx="2631711" cy="10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">
  <p:cSld name="TITLE_AND_BODY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-13825"/>
            <a:ext cx="9699169" cy="110346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415629" y="2740052"/>
            <a:ext cx="11360700" cy="7635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aleway"/>
              <a:buNone/>
              <a:defRPr sz="28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200"/>
              <a:buFont typeface="Raleway"/>
              <a:buNone/>
              <a:defRPr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163642" y="-13825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ubTitle" idx="1"/>
          </p:nvPr>
        </p:nvSpPr>
        <p:spPr>
          <a:xfrm>
            <a:off x="1927777" y="28745"/>
            <a:ext cx="8073000" cy="399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9D9D9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611" y="3583643"/>
            <a:ext cx="7655452" cy="3285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415600" y="662491"/>
            <a:ext cx="11360700" cy="7635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Font typeface="Raleway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 sz="1400"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 sz="1400"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  <a:defRPr sz="1400"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 sz="1400"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 sz="1400"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  <a:defRPr sz="1400"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 sz="1400"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 sz="1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 sz="1400"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 sz="1400"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  <a:defRPr sz="1400"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 sz="1400"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 sz="1400"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●"/>
              <a:defRPr sz="1400"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○"/>
              <a:defRPr sz="1400"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Raleway"/>
              <a:buChar char="■"/>
              <a:defRPr sz="14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pic>
        <p:nvPicPr>
          <p:cNvPr id="132" name="Google Shape;13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-13825"/>
            <a:ext cx="9699169" cy="110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" y="5792417"/>
            <a:ext cx="9699169" cy="1065583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>
            <a:spLocks noGrp="1"/>
          </p:cNvSpPr>
          <p:nvPr>
            <p:ph type="subTitle" idx="3"/>
          </p:nvPr>
        </p:nvSpPr>
        <p:spPr>
          <a:xfrm>
            <a:off x="1927777" y="28745"/>
            <a:ext cx="8073000" cy="399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9D9D9C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ldNum" idx="12"/>
          </p:nvPr>
        </p:nvSpPr>
        <p:spPr>
          <a:xfrm>
            <a:off x="163617" y="-13315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buNone/>
              <a:defRPr sz="2000">
                <a:solidFill>
                  <a:schemeClr val="lt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sz="1200" dirty="0">
              <a:solidFill>
                <a:schemeClr val="dk2"/>
              </a:solidFill>
              <a:latin typeface="Abadi" panose="020B0604020104020204" pitchFamily="34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04875" tIns="104875" rIns="104875" bIns="10487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41" name="Google Shape;141;p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 dirty="0"/>
          </a:p>
        </p:txBody>
      </p:sp>
      <p:sp>
        <p:nvSpPr>
          <p:cNvPr id="142" name="Google Shape;142;p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 dirty="0"/>
          </a:p>
        </p:txBody>
      </p:sp>
      <p:sp>
        <p:nvSpPr>
          <p:cNvPr id="145" name="Google Shape;145;p2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4875" tIns="104875" rIns="104875" bIns="104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adi" panose="020B0604020104020204" pitchFamily="34" charset="0"/>
            </a:endParaRPr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04875" tIns="104875" rIns="104875" bIns="10487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149" name="Google Shape;149;p2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 dirty="0"/>
          </a:p>
        </p:txBody>
      </p:sp>
      <p:sp>
        <p:nvSpPr>
          <p:cNvPr id="151" name="Google Shape;151;p2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>
            <a:endParaRPr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04875" tIns="104875" rIns="104875" bIns="10487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3800"/>
              <a:buNone/>
              <a:defRPr sz="13800"/>
            </a:lvl9pPr>
          </a:lstStyle>
          <a:p>
            <a:r>
              <a:rPr dirty="0"/>
              <a:t>xx%</a:t>
            </a:r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 dirty="0"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875" tIns="104875" rIns="104875" bIns="1048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875" tIns="104875" rIns="104875" bIns="104875" anchor="t" anchorCtr="0">
            <a:normAutofit/>
          </a:bodyPr>
          <a:lstStyle>
            <a:lvl1pPr marL="457200" lvl="0" indent="-3619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875" tIns="104875" rIns="104875" bIns="104875" anchor="ctr" anchorCtr="0">
            <a:normAutofit/>
          </a:bodyPr>
          <a:lstStyle>
            <a:lvl1pPr lvl="0" algn="r" rtl="0">
              <a:buNone/>
              <a:defRPr sz="1200">
                <a:solidFill>
                  <a:schemeClr val="dk2"/>
                </a:solidFill>
              </a:defRPr>
            </a:lvl1pPr>
            <a:lvl2pPr lvl="1" algn="r" rtl="0">
              <a:buNone/>
              <a:defRPr sz="1200">
                <a:solidFill>
                  <a:schemeClr val="dk2"/>
                </a:solidFill>
              </a:defRPr>
            </a:lvl2pPr>
            <a:lvl3pPr lvl="2" algn="r" rtl="0">
              <a:buNone/>
              <a:defRPr sz="1200">
                <a:solidFill>
                  <a:schemeClr val="dk2"/>
                </a:solidFill>
              </a:defRPr>
            </a:lvl3pPr>
            <a:lvl4pPr lvl="3" algn="r" rtl="0">
              <a:buNone/>
              <a:defRPr sz="1200">
                <a:solidFill>
                  <a:schemeClr val="dk2"/>
                </a:solidFill>
              </a:defRPr>
            </a:lvl4pPr>
            <a:lvl5pPr lvl="4" algn="r" rtl="0">
              <a:buNone/>
              <a:defRPr sz="1200">
                <a:solidFill>
                  <a:schemeClr val="dk2"/>
                </a:solidFill>
              </a:defRPr>
            </a:lvl5pPr>
            <a:lvl6pPr lvl="5" algn="r" rtl="0">
              <a:buNone/>
              <a:defRPr sz="1200">
                <a:solidFill>
                  <a:schemeClr val="dk2"/>
                </a:solidFill>
              </a:defRPr>
            </a:lvl6pPr>
            <a:lvl7pPr lvl="6" algn="r" rtl="0">
              <a:buNone/>
              <a:defRPr sz="1200">
                <a:solidFill>
                  <a:schemeClr val="dk2"/>
                </a:solidFill>
              </a:defRPr>
            </a:lvl7pPr>
            <a:lvl8pPr lvl="7" algn="r" rtl="0">
              <a:buNone/>
              <a:defRPr sz="1200">
                <a:solidFill>
                  <a:schemeClr val="dk2"/>
                </a:solidFill>
              </a:defRPr>
            </a:lvl8pPr>
            <a:lvl9pPr lvl="8" algn="r" rtl="0">
              <a:buNone/>
              <a:defRPr sz="12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badi" panose="020B06040201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badi" panose="020B0604020104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18" Type="http://schemas.openxmlformats.org/officeDocument/2006/relationships/image" Target="../media/image28.emf"/><Relationship Id="rId26" Type="http://schemas.openxmlformats.org/officeDocument/2006/relationships/image" Target="../media/image36.emf"/><Relationship Id="rId3" Type="http://schemas.openxmlformats.org/officeDocument/2006/relationships/image" Target="../media/image13.emf"/><Relationship Id="rId21" Type="http://schemas.openxmlformats.org/officeDocument/2006/relationships/image" Target="../media/image31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17" Type="http://schemas.openxmlformats.org/officeDocument/2006/relationships/image" Target="../media/image27.emf"/><Relationship Id="rId25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6.emf"/><Relationship Id="rId20" Type="http://schemas.openxmlformats.org/officeDocument/2006/relationships/image" Target="../media/image30.emf"/><Relationship Id="rId29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24" Type="http://schemas.openxmlformats.org/officeDocument/2006/relationships/image" Target="../media/image34.emf"/><Relationship Id="rId32" Type="http://schemas.openxmlformats.org/officeDocument/2006/relationships/image" Target="../media/image42.JPG"/><Relationship Id="rId5" Type="http://schemas.openxmlformats.org/officeDocument/2006/relationships/image" Target="../media/image15.emf"/><Relationship Id="rId15" Type="http://schemas.openxmlformats.org/officeDocument/2006/relationships/image" Target="../media/image25.emf"/><Relationship Id="rId23" Type="http://schemas.openxmlformats.org/officeDocument/2006/relationships/image" Target="../media/image33.emf"/><Relationship Id="rId28" Type="http://schemas.openxmlformats.org/officeDocument/2006/relationships/image" Target="../media/image38.emf"/><Relationship Id="rId10" Type="http://schemas.openxmlformats.org/officeDocument/2006/relationships/image" Target="../media/image20.emf"/><Relationship Id="rId19" Type="http://schemas.openxmlformats.org/officeDocument/2006/relationships/image" Target="../media/image29.emf"/><Relationship Id="rId31" Type="http://schemas.openxmlformats.org/officeDocument/2006/relationships/image" Target="../media/image41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Relationship Id="rId14" Type="http://schemas.openxmlformats.org/officeDocument/2006/relationships/image" Target="../media/image24.emf"/><Relationship Id="rId22" Type="http://schemas.openxmlformats.org/officeDocument/2006/relationships/image" Target="../media/image32.emf"/><Relationship Id="rId27" Type="http://schemas.openxmlformats.org/officeDocument/2006/relationships/image" Target="../media/image37.emf"/><Relationship Id="rId30" Type="http://schemas.openxmlformats.org/officeDocument/2006/relationships/image" Target="../media/image4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06" y="185193"/>
            <a:ext cx="1927543" cy="17266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91E57A61-B757-52B6-50CE-F1A417A5E6B0}"/>
              </a:ext>
            </a:extLst>
          </p:cNvPr>
          <p:cNvCxnSpPr/>
          <p:nvPr/>
        </p:nvCxnSpPr>
        <p:spPr>
          <a:xfrm>
            <a:off x="0" y="3531119"/>
            <a:ext cx="12192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Google Shape;238;p44">
            <a:extLst>
              <a:ext uri="{FF2B5EF4-FFF2-40B4-BE49-F238E27FC236}">
                <a16:creationId xmlns:a16="http://schemas.microsoft.com/office/drawing/2014/main" id="{4E22C192-3993-25B0-1837-79DD48718801}"/>
              </a:ext>
            </a:extLst>
          </p:cNvPr>
          <p:cNvSpPr txBox="1"/>
          <p:nvPr/>
        </p:nvSpPr>
        <p:spPr>
          <a:xfrm>
            <a:off x="-49" y="2433857"/>
            <a:ext cx="1219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i="0" u="none" strike="noStrike" cap="none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РАБОЧАЯ ГРУППА</a:t>
            </a:r>
            <a:endParaRPr lang="ru-RU" sz="44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" name="Google Shape;239;p44">
            <a:extLst>
              <a:ext uri="{FF2B5EF4-FFF2-40B4-BE49-F238E27FC236}">
                <a16:creationId xmlns:a16="http://schemas.microsoft.com/office/drawing/2014/main" id="{1B36AA60-02C2-D48D-D379-BAA37CFE9510}"/>
              </a:ext>
            </a:extLst>
          </p:cNvPr>
          <p:cNvSpPr txBox="1"/>
          <p:nvPr/>
        </p:nvSpPr>
        <p:spPr>
          <a:xfrm>
            <a:off x="0" y="3713914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общероссийских общественных национально-культурных объединений при ФГБУ «Дом народов России»</a:t>
            </a:r>
            <a:endParaRPr sz="2800" dirty="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8A2FCC44-0B00-2452-38F5-A4B66FCAA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>
            <a:extLst>
              <a:ext uri="{FF2B5EF4-FFF2-40B4-BE49-F238E27FC236}">
                <a16:creationId xmlns:a16="http://schemas.microsoft.com/office/drawing/2014/main" id="{6548965B-5A62-36E3-A743-3326A6D313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51080" y="27280"/>
            <a:ext cx="582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95125" rIns="95125" bIns="951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Black"/>
              <a:buNone/>
            </a:pPr>
            <a:fld id="{00000000-1234-1234-1234-123412341234}" type="slidenum">
              <a:rPr lang="ru-RU">
                <a:latin typeface="+mj-lt"/>
              </a:rPr>
              <a:t>2</a:t>
            </a:fld>
            <a:endParaRPr dirty="0">
              <a:latin typeface="Abadi" panose="020B0604020104020204" pitchFamily="34" charset="0"/>
            </a:endParaRP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FE97AC74-35E1-6798-221D-F3095998A502}"/>
              </a:ext>
            </a:extLst>
          </p:cNvPr>
          <p:cNvSpPr txBox="1"/>
          <p:nvPr/>
        </p:nvSpPr>
        <p:spPr bwMode="auto">
          <a:xfrm>
            <a:off x="647264" y="954581"/>
            <a:ext cx="10361162" cy="684213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2000" b="1" cap="all" dirty="0">
                <a:solidFill>
                  <a:srgbClr val="DC2824"/>
                </a:solidFill>
                <a:cs typeface="Arial"/>
              </a:rPr>
              <a:t>Рабочая группа общероссийских общественных национально-культурных объединений при </a:t>
            </a:r>
            <a:r>
              <a:rPr lang="ru-RU" sz="2000" b="1" cap="all" dirty="0" err="1">
                <a:solidFill>
                  <a:srgbClr val="DC2824"/>
                </a:solidFill>
                <a:cs typeface="Arial"/>
              </a:rPr>
              <a:t>фгбу</a:t>
            </a:r>
            <a:r>
              <a:rPr lang="ru-RU" sz="2000" b="1" cap="all" dirty="0">
                <a:solidFill>
                  <a:srgbClr val="DC2824"/>
                </a:solidFill>
                <a:cs typeface="Arial"/>
              </a:rPr>
              <a:t> «дом народов </a:t>
            </a:r>
            <a:r>
              <a:rPr lang="ru-RU" sz="2000" b="1" cap="all" dirty="0" err="1">
                <a:solidFill>
                  <a:srgbClr val="DC2824"/>
                </a:solidFill>
                <a:cs typeface="Arial"/>
              </a:rPr>
              <a:t>россии</a:t>
            </a:r>
            <a:r>
              <a:rPr lang="ru-RU" sz="2000" b="1" cap="all" dirty="0">
                <a:solidFill>
                  <a:srgbClr val="DC2824"/>
                </a:solidFill>
                <a:cs typeface="Arial"/>
              </a:rPr>
              <a:t>»</a:t>
            </a:r>
            <a:endParaRPr lang="ru-RU" sz="1800" b="1" cap="all" dirty="0">
              <a:solidFill>
                <a:srgbClr val="15448F"/>
              </a:solidFill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AF023B-A3F8-32A1-7C04-9E83C989E18B}"/>
              </a:ext>
            </a:extLst>
          </p:cNvPr>
          <p:cNvSpPr txBox="1"/>
          <p:nvPr/>
        </p:nvSpPr>
        <p:spPr>
          <a:xfrm>
            <a:off x="647264" y="2451651"/>
            <a:ext cx="589604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12 декабря 2024 года в Общественной палате Российской Федерации на расширенном заседании Координационного совета директор Дома народов России Анна Андреевна Полежаева поддержала инициативу создания постоянно действующей Рабочей группы при Доме народов России, в состав которой войдут представители ФНКА и общероссийских общественных организаций.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A30727-41FD-40D2-899E-DF8A81F16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83" t="12295" r="13205" b="15789"/>
          <a:stretch/>
        </p:blipFill>
        <p:spPr>
          <a:xfrm>
            <a:off x="6911439" y="1834134"/>
            <a:ext cx="4207259" cy="454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0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sldNum" idx="12"/>
          </p:nvPr>
        </p:nvSpPr>
        <p:spPr>
          <a:xfrm>
            <a:off x="451080" y="27280"/>
            <a:ext cx="582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95125" rIns="95125" bIns="951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Black"/>
              <a:buNone/>
            </a:pPr>
            <a:fld id="{00000000-1234-1234-1234-123412341234}" type="slidenum">
              <a:rPr lang="ru-RU">
                <a:latin typeface="+mj-lt"/>
              </a:rPr>
              <a:t>3</a:t>
            </a:fld>
            <a:endParaRPr dirty="0">
              <a:latin typeface="Abadi" panose="020B0604020104020204" pitchFamily="34" charset="0"/>
            </a:endParaRP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6F88419F-E71D-FE5A-8A74-47B0FA01912D}"/>
              </a:ext>
            </a:extLst>
          </p:cNvPr>
          <p:cNvSpPr txBox="1"/>
          <p:nvPr/>
        </p:nvSpPr>
        <p:spPr bwMode="auto">
          <a:xfrm>
            <a:off x="647264" y="1144664"/>
            <a:ext cx="9636768" cy="731714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2200" b="1" cap="all" dirty="0">
                <a:solidFill>
                  <a:srgbClr val="DC2824"/>
                </a:solidFill>
                <a:cs typeface="Arial"/>
              </a:rPr>
              <a:t>Направления деятельности рабочей группы</a:t>
            </a:r>
            <a:endParaRPr lang="ru-RU" sz="2200" dirty="0">
              <a:solidFill>
                <a:srgbClr val="15448F"/>
              </a:solidFill>
              <a:latin typeface="Abadi" panose="020B06040201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28E78F-A930-6595-98BA-EF40849CC78B}"/>
              </a:ext>
            </a:extLst>
          </p:cNvPr>
          <p:cNvSpPr txBox="1"/>
          <p:nvPr/>
        </p:nvSpPr>
        <p:spPr>
          <a:xfrm>
            <a:off x="647264" y="1982450"/>
            <a:ext cx="10879787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828800" hangingPunct="1">
              <a:buFont typeface="Arial" panose="020B0604020202020204" pitchFamily="34" charset="0"/>
              <a:buChar char="•"/>
            </a:pPr>
            <a:r>
              <a:rPr lang="ru-RU" sz="2600" i="0" u="none" strike="noStrike" baseline="0" dirty="0">
                <a:solidFill>
                  <a:srgbClr val="24325A"/>
                </a:solidFill>
                <a:latin typeface="Arial" panose="020B0604020202020204" pitchFamily="34" charset="0"/>
              </a:rPr>
              <a:t>Взаимодействие с субъектами Российской Федерации </a:t>
            </a:r>
            <a:br>
              <a:rPr lang="ru-RU" sz="2600" i="0" u="none" strike="noStrike" baseline="0" dirty="0">
                <a:solidFill>
                  <a:srgbClr val="24325A"/>
                </a:solidFill>
                <a:latin typeface="Arial" panose="020B0604020202020204" pitchFamily="34" charset="0"/>
              </a:rPr>
            </a:br>
            <a:r>
              <a:rPr lang="ru-RU" sz="2600" i="0" u="none" strike="noStrike" baseline="0" dirty="0">
                <a:solidFill>
                  <a:srgbClr val="24325A"/>
                </a:solidFill>
                <a:latin typeface="Arial" panose="020B0604020202020204" pitchFamily="34" charset="0"/>
              </a:rPr>
              <a:t>с целью развития межрегиональных инициатив</a:t>
            </a:r>
          </a:p>
          <a:p>
            <a:pPr marL="285750" indent="-285750" algn="just" defTabSz="1828800" hangingPunct="1">
              <a:buFont typeface="Arial" panose="020B0604020202020204" pitchFamily="34" charset="0"/>
              <a:buChar char="•"/>
            </a:pPr>
            <a:endParaRPr lang="ru-RU" sz="2600" i="0" u="none" strike="noStrike" baseline="0" dirty="0">
              <a:solidFill>
                <a:srgbClr val="24325A"/>
              </a:solidFill>
              <a:latin typeface="Arial" panose="020B0604020202020204" pitchFamily="34" charset="0"/>
            </a:endParaRPr>
          </a:p>
          <a:p>
            <a:pPr marL="285750" indent="-285750" algn="just" defTabSz="1828800" hangingPunct="1">
              <a:buFont typeface="Arial" panose="020B0604020202020204" pitchFamily="34" charset="0"/>
              <a:buChar char="•"/>
            </a:pPr>
            <a:r>
              <a:rPr lang="ru-RU" sz="2600" i="0" u="none" strike="noStrike" baseline="0" dirty="0">
                <a:solidFill>
                  <a:srgbClr val="24325A"/>
                </a:solidFill>
                <a:latin typeface="Arial" panose="020B0604020202020204" pitchFamily="34" charset="0"/>
              </a:rPr>
              <a:t>Укрепление гражданской идентичности и национального единства</a:t>
            </a:r>
          </a:p>
          <a:p>
            <a:pPr marL="285750" indent="-285750" algn="just" defTabSz="1828800" hangingPunct="1">
              <a:buFont typeface="Arial" panose="020B0604020202020204" pitchFamily="34" charset="0"/>
              <a:buChar char="•"/>
            </a:pPr>
            <a:endParaRPr lang="ru-RU" sz="2600" dirty="0">
              <a:solidFill>
                <a:srgbClr val="24325A"/>
              </a:solidFill>
              <a:latin typeface="AAAAAD+Helvetica-Light"/>
            </a:endParaRPr>
          </a:p>
          <a:p>
            <a:pPr marL="285750" indent="-285750" defTabSz="1828800" hangingPunct="1">
              <a:buFont typeface="Arial" panose="020B0604020202020204" pitchFamily="34" charset="0"/>
              <a:buChar char="•"/>
            </a:pPr>
            <a:r>
              <a:rPr lang="ru-RU" sz="2600" i="0" u="none" strike="noStrike" baseline="0" dirty="0">
                <a:solidFill>
                  <a:srgbClr val="24325A"/>
                </a:solidFill>
                <a:latin typeface="Arial" panose="020B0604020202020204" pitchFamily="34" charset="0"/>
              </a:rPr>
              <a:t>Сохранение и популяризация этнокультурного наследия народов России</a:t>
            </a:r>
            <a:endParaRPr lang="ru-RU" sz="2600" kern="1200" dirty="0">
              <a:solidFill>
                <a:srgbClr val="24325A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950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sldNum" idx="12"/>
          </p:nvPr>
        </p:nvSpPr>
        <p:spPr>
          <a:xfrm>
            <a:off x="451080" y="27280"/>
            <a:ext cx="582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95125" rIns="95125" bIns="951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Black"/>
              <a:buNone/>
            </a:pPr>
            <a:fld id="{00000000-1234-1234-1234-123412341234}" type="slidenum">
              <a:rPr lang="ru-RU">
                <a:latin typeface="+mj-lt"/>
              </a:rPr>
              <a:t>4</a:t>
            </a:fld>
            <a:endParaRPr dirty="0">
              <a:latin typeface="Abadi" panose="020B0604020104020204" pitchFamily="34" charset="0"/>
            </a:endParaRP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6F88419F-E71D-FE5A-8A74-47B0FA01912D}"/>
              </a:ext>
            </a:extLst>
          </p:cNvPr>
          <p:cNvSpPr txBox="1"/>
          <p:nvPr/>
        </p:nvSpPr>
        <p:spPr bwMode="auto">
          <a:xfrm>
            <a:off x="647264" y="814996"/>
            <a:ext cx="9636768" cy="731714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2200" b="1" cap="all" dirty="0">
                <a:solidFill>
                  <a:srgbClr val="DC2824"/>
                </a:solidFill>
                <a:cs typeface="Arial"/>
              </a:rPr>
              <a:t>Первое Выездное расширенное заседание рабочей группы в правительстве ярославской области</a:t>
            </a:r>
            <a:endParaRPr lang="ru-RU" sz="2200" dirty="0">
              <a:solidFill>
                <a:srgbClr val="15448F"/>
              </a:solidFill>
              <a:latin typeface="Abadi" panose="020B06040201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28E78F-A930-6595-98BA-EF40849CC78B}"/>
              </a:ext>
            </a:extLst>
          </p:cNvPr>
          <p:cNvSpPr txBox="1"/>
          <p:nvPr/>
        </p:nvSpPr>
        <p:spPr>
          <a:xfrm>
            <a:off x="647263" y="1659285"/>
            <a:ext cx="10134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800" hangingPunct="1"/>
            <a:r>
              <a:rPr lang="ru-RU" sz="1600" b="0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</a:rPr>
              <a:t>В заседании приняли участие вице-губернатор и советник губернатора Ярославской области, сотрудники профильного министерства, курирующего вопросы государственной национальной политики, а также представители Дома народов России и Рабочей группы.</a:t>
            </a:r>
            <a:endParaRPr lang="ru-RU" sz="1600" b="1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CE4175-696A-45E7-88CF-5946805E0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63" y="2950602"/>
            <a:ext cx="4860058" cy="31134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8AD8F4-EF25-42D1-9487-989DF654B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297" y="2950602"/>
            <a:ext cx="4523550" cy="311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7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sldNum" idx="12"/>
          </p:nvPr>
        </p:nvSpPr>
        <p:spPr>
          <a:xfrm>
            <a:off x="451080" y="27280"/>
            <a:ext cx="582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95125" rIns="95125" bIns="951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Black"/>
              <a:buNone/>
            </a:pPr>
            <a:fld id="{00000000-1234-1234-1234-123412341234}" type="slidenum">
              <a:rPr lang="ru-RU">
                <a:latin typeface="+mj-lt"/>
              </a:rPr>
              <a:t>5</a:t>
            </a:fld>
            <a:endParaRPr dirty="0">
              <a:latin typeface="Abadi" panose="020B0604020104020204" pitchFamily="34" charset="0"/>
            </a:endParaRP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6F88419F-E71D-FE5A-8A74-47B0FA01912D}"/>
              </a:ext>
            </a:extLst>
          </p:cNvPr>
          <p:cNvSpPr txBox="1"/>
          <p:nvPr/>
        </p:nvSpPr>
        <p:spPr bwMode="auto">
          <a:xfrm>
            <a:off x="647263" y="854053"/>
            <a:ext cx="11097433" cy="731714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defRPr/>
            </a:pPr>
            <a:r>
              <a:rPr lang="ru-RU" sz="2000" b="1" cap="all" dirty="0">
                <a:solidFill>
                  <a:srgbClr val="DC2824"/>
                </a:solidFill>
                <a:cs typeface="Arial"/>
              </a:rPr>
              <a:t>Заседание рабочей группы в доме народов </a:t>
            </a:r>
            <a:r>
              <a:rPr lang="ru-RU" sz="2000" b="1" cap="all" dirty="0" err="1">
                <a:solidFill>
                  <a:srgbClr val="DC2824"/>
                </a:solidFill>
                <a:cs typeface="Arial"/>
              </a:rPr>
              <a:t>россии</a:t>
            </a:r>
            <a:endParaRPr lang="ru-RU" sz="2000" dirty="0">
              <a:solidFill>
                <a:srgbClr val="15448F"/>
              </a:solidFill>
              <a:latin typeface="Abadi" panose="020B0604020104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D28E78F-A930-6595-98BA-EF40849CC78B}"/>
              </a:ext>
            </a:extLst>
          </p:cNvPr>
          <p:cNvSpPr txBox="1"/>
          <p:nvPr/>
        </p:nvSpPr>
        <p:spPr>
          <a:xfrm>
            <a:off x="647263" y="1659285"/>
            <a:ext cx="575353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/>
            <a:r>
              <a:rPr lang="ru-RU" sz="1800" kern="1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В рамках заседания обсудили следующие вопросы:</a:t>
            </a:r>
          </a:p>
          <a:p>
            <a:pPr defTabSz="1828800" hangingPunct="1"/>
            <a:r>
              <a:rPr lang="ru-RU" sz="1800" kern="1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defTabSz="1828800" hangingPunct="1">
              <a:buFont typeface="Arial" panose="020B0604020202020204" pitchFamily="34" charset="0"/>
              <a:buChar char="•"/>
            </a:pPr>
            <a:r>
              <a:rPr lang="ru-RU" sz="1800" kern="1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Составление единого календаря национальных праздников и памятных дат</a:t>
            </a:r>
          </a:p>
          <a:p>
            <a:pPr defTabSz="1828800" hangingPunct="1"/>
            <a:endParaRPr lang="ru-RU" sz="1800" kern="12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defTabSz="1828800" hangingPunct="1">
              <a:buFont typeface="Arial" panose="020B0604020202020204" pitchFamily="34" charset="0"/>
              <a:buChar char="•"/>
            </a:pPr>
            <a:r>
              <a:rPr lang="ru-RU" sz="1800" kern="1200" dirty="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План совместных мероприятий Рабочей группы и ФГБУ «Дом народов России»</a:t>
            </a:r>
          </a:p>
          <a:p>
            <a:pPr defTabSz="1828800" hangingPunct="1"/>
            <a:endParaRPr lang="ru-RU" sz="1800" kern="1200" dirty="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defTabSz="1828800" hangingPunct="1">
              <a:buFont typeface="Arial" panose="020B0604020202020204" pitchFamily="34" charset="0"/>
              <a:buChar char="•"/>
            </a:pPr>
            <a:r>
              <a:rPr lang="ru-RU" sz="1800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Совместная организация мероприятий, приуроченных к празднованию </a:t>
            </a:r>
            <a:br>
              <a:rPr lang="ru-RU" sz="1800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800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80-летия Победы в ВОВ</a:t>
            </a:r>
          </a:p>
          <a:p>
            <a:pPr marL="285750" indent="-285750" defTabSz="1828800" hangingPunct="1">
              <a:buFont typeface="Arial" panose="020B0604020202020204" pitchFamily="34" charset="0"/>
              <a:buChar char="•"/>
            </a:pPr>
            <a:endParaRPr lang="ru-RU" sz="1800" kern="1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marL="285750" indent="-285750" defTabSz="1828800" hangingPunct="1">
              <a:buFont typeface="Arial" panose="020B0604020202020204" pitchFamily="34" charset="0"/>
              <a:buChar char="•"/>
            </a:pPr>
            <a:r>
              <a:rPr lang="ru-RU" sz="1800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Формирование информационной повестки </a:t>
            </a:r>
            <a:br>
              <a:rPr lang="ru-RU" sz="1800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</a:br>
            <a:r>
              <a:rPr lang="ru-RU" sz="1800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 портале «</a:t>
            </a:r>
            <a:r>
              <a:rPr lang="ru-RU" sz="1800" kern="1200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национальнаяполитика.рф</a:t>
            </a:r>
            <a:r>
              <a:rPr lang="ru-RU" sz="1800" kern="1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4FCDDB-5710-4138-9C22-6515FCBE8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98" r="4304" b="21857"/>
          <a:stretch/>
        </p:blipFill>
        <p:spPr>
          <a:xfrm>
            <a:off x="6645033" y="1659285"/>
            <a:ext cx="4445483" cy="22126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75A3D7-B136-4508-A40A-701D0330E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" t="5403" r="3243" b="20449"/>
          <a:stretch/>
        </p:blipFill>
        <p:spPr>
          <a:xfrm>
            <a:off x="6645032" y="4075644"/>
            <a:ext cx="4445483" cy="245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6311ADB7-366E-3D04-CCE1-518C8398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>
            <a:extLst>
              <a:ext uri="{FF2B5EF4-FFF2-40B4-BE49-F238E27FC236}">
                <a16:creationId xmlns:a16="http://schemas.microsoft.com/office/drawing/2014/main" id="{22673139-DCC1-EF92-E970-78303B8908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51080" y="27280"/>
            <a:ext cx="582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95125" rIns="95125" bIns="951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Black"/>
              <a:buNone/>
            </a:pPr>
            <a:fld id="{00000000-1234-1234-1234-123412341234}" type="slidenum">
              <a:rPr lang="ru-RU">
                <a:latin typeface="+mj-lt"/>
              </a:rPr>
              <a:t>6</a:t>
            </a:fld>
            <a:endParaRPr dirty="0">
              <a:latin typeface="Abadi" panose="020B0604020104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1101DB-BD94-456C-AE0D-7EBC98725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2" y="1043405"/>
            <a:ext cx="1351074" cy="13341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246CD0-852E-4EC0-B4EE-DCFC58F5F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324" y="1040436"/>
            <a:ext cx="1351075" cy="13341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A01C0A-548F-457C-B954-C88A62DAF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394" y="1040436"/>
            <a:ext cx="1351075" cy="1334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DE87B9-51EA-47E7-B866-926FC1FEE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464" y="1040436"/>
            <a:ext cx="1351074" cy="13341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AF5F23-8856-4DB9-BF71-0FDD241CFE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533" y="1040436"/>
            <a:ext cx="1351074" cy="133418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75629A-3B38-44A7-95C6-2721E896E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2602" y="1040436"/>
            <a:ext cx="1351074" cy="13341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87A1FD-9C5F-4567-8164-4729582598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4671" y="1040436"/>
            <a:ext cx="1351075" cy="133418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1A0924-6F86-4A46-B3BA-2F0ADA7720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6741" y="1016779"/>
            <a:ext cx="1351075" cy="13341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7125672-60C0-4B1F-9B16-DE6C6CF164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031" y="2472392"/>
            <a:ext cx="1351075" cy="133418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CB4615-989F-4C42-BAF9-BEF1B0F036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05174" y="2472392"/>
            <a:ext cx="1351075" cy="133418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8A3F16C-3D2E-40B6-AE9E-FA34EBBB0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6166" y="2447947"/>
            <a:ext cx="1351075" cy="133418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DDA0C5E-8CBE-4E05-9CCC-0E3A3A4840A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93452" y="2466654"/>
            <a:ext cx="1351075" cy="133418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FAFAD20-C01F-41C0-8F35-262AD29FDD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60305" y="2472392"/>
            <a:ext cx="1351074" cy="13341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0CFD388-1E9E-4F98-BEDB-475FDF28839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252" y="3968179"/>
            <a:ext cx="1351074" cy="133418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D626706-E721-478A-85F0-3E1CEBBC8A5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46537" y="3968179"/>
            <a:ext cx="1333397" cy="133418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D1896B8-0ED8-4767-94A2-AC6EAEE6A0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05174" y="3971148"/>
            <a:ext cx="1351073" cy="13341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EDAE3C-0B7A-45FC-9DE8-F68622436C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80248" y="3971148"/>
            <a:ext cx="1351072" cy="13341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A7031C-FA9D-4530-BCFE-12058904DC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2317" y="3971149"/>
            <a:ext cx="1351071" cy="13341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1854190F-1E3A-4251-8B08-AE79896E64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31328" y="3968179"/>
            <a:ext cx="1351074" cy="13341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739F960-A9BB-4C49-84B6-201596EA005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04025" y="3968179"/>
            <a:ext cx="1343506" cy="133418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05C04F8-3AA9-47AE-827A-CF0D83CA66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63310" y="3968683"/>
            <a:ext cx="1343507" cy="133368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6B536BE-2F02-4428-8379-BE2A3B693E9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58035" y="5397166"/>
            <a:ext cx="1351071" cy="133971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9BD4D35-82E3-4663-B262-8E00A6E09A8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744248" y="5402699"/>
            <a:ext cx="1333397" cy="1334186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38633D3-8A21-4926-8BD6-B7F0EF7F203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03533" y="5403203"/>
            <a:ext cx="1363936" cy="133368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12A9BF7A-89E3-4BA0-9230-F095DF57DE8F}"/>
              </a:ext>
            </a:extLst>
          </p:cNvPr>
          <p:cNvSpPr txBox="1"/>
          <p:nvPr/>
        </p:nvSpPr>
        <p:spPr>
          <a:xfrm>
            <a:off x="4669023" y="2576431"/>
            <a:ext cx="28152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/>
            <a:r>
              <a:rPr lang="ru-RU" sz="1600" b="1" kern="1200" dirty="0">
                <a:solidFill>
                  <a:srgbClr val="D42E1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Лидеры общероссийских общественных национально-культурных объединений</a:t>
            </a:r>
            <a:endParaRPr lang="ru-RU" sz="1600" b="1" kern="1200" dirty="0">
              <a:solidFill>
                <a:srgbClr val="D42E1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34DC6003-5156-40DF-8A84-A973551111D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14859" y="5403203"/>
            <a:ext cx="1316462" cy="133368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167B2F0-982C-4E2C-9FE5-3FD0F5E98A9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54739" y="5414641"/>
            <a:ext cx="1363935" cy="133368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BFF77F9C-EF74-479A-A3CE-286AD40A0C2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42092" y="5414642"/>
            <a:ext cx="1350564" cy="1333682"/>
          </a:xfrm>
          <a:prstGeom prst="rect">
            <a:avLst/>
          </a:prstGeom>
        </p:spPr>
      </p:pic>
      <p:pic>
        <p:nvPicPr>
          <p:cNvPr id="193" name="Рисунок 192">
            <a:extLst>
              <a:ext uri="{FF2B5EF4-FFF2-40B4-BE49-F238E27FC236}">
                <a16:creationId xmlns:a16="http://schemas.microsoft.com/office/drawing/2014/main" id="{A2231471-F663-4631-94C5-BEE2ACABFC3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113102" y="5414641"/>
            <a:ext cx="1363935" cy="1340411"/>
          </a:xfrm>
          <a:prstGeom prst="rect">
            <a:avLst/>
          </a:prstGeom>
        </p:spPr>
      </p:pic>
      <p:pic>
        <p:nvPicPr>
          <p:cNvPr id="195" name="Рисунок 194">
            <a:extLst>
              <a:ext uri="{FF2B5EF4-FFF2-40B4-BE49-F238E27FC236}">
                <a16:creationId xmlns:a16="http://schemas.microsoft.com/office/drawing/2014/main" id="{92F2DB94-3F51-48BF-93CD-8B8D11C612D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580800" y="5414641"/>
            <a:ext cx="1357378" cy="13404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FADDE6-E6D2-4D9C-A5FB-80953A0C47F0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22232" t="20882" r="16348" b="36520"/>
          <a:stretch/>
        </p:blipFill>
        <p:spPr>
          <a:xfrm>
            <a:off x="1744249" y="2474957"/>
            <a:ext cx="1363936" cy="13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2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>
          <a:extLst>
            <a:ext uri="{FF2B5EF4-FFF2-40B4-BE49-F238E27FC236}">
              <a16:creationId xmlns:a16="http://schemas.microsoft.com/office/drawing/2014/main" id="{6311ADB7-366E-3D04-CCE1-518C8398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>
            <a:extLst>
              <a:ext uri="{FF2B5EF4-FFF2-40B4-BE49-F238E27FC236}">
                <a16:creationId xmlns:a16="http://schemas.microsoft.com/office/drawing/2014/main" id="{22673139-DCC1-EF92-E970-78303B8908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51080" y="27280"/>
            <a:ext cx="582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125" tIns="95125" rIns="95125" bIns="951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 Black"/>
              <a:buNone/>
            </a:pPr>
            <a:fld id="{00000000-1234-1234-1234-123412341234}" type="slidenum">
              <a:rPr lang="ru-RU">
                <a:latin typeface="+mj-lt"/>
              </a:rPr>
              <a:t>7</a:t>
            </a:fld>
            <a:endParaRPr dirty="0">
              <a:latin typeface="Abadi" panose="020B0604020104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3FA0AD-E7F4-4290-BA58-1676D87A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80" y="1637614"/>
            <a:ext cx="2484912" cy="2484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F8186A-D13E-410E-9D1D-45CD18E8F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010" y="1637614"/>
            <a:ext cx="2484912" cy="248491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C59872E-8812-4BA9-B596-559AACD5CDDD}"/>
              </a:ext>
            </a:extLst>
          </p:cNvPr>
          <p:cNvSpPr txBox="1"/>
          <p:nvPr/>
        </p:nvSpPr>
        <p:spPr>
          <a:xfrm>
            <a:off x="4148055" y="4341613"/>
            <a:ext cx="3895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 hangingPunct="1"/>
            <a:r>
              <a:rPr lang="en-US" sz="2000" b="1" i="0" u="none" strike="noStrike" baseline="0" dirty="0">
                <a:solidFill>
                  <a:srgbClr val="24325A"/>
                </a:solidFill>
                <a:latin typeface="Arial" panose="020B0604020202020204" pitchFamily="34" charset="0"/>
              </a:rPr>
              <a:t>#</a:t>
            </a:r>
            <a:r>
              <a:rPr lang="ru-RU" sz="2000" b="1" i="0" u="none" strike="noStrike" baseline="0" dirty="0" err="1">
                <a:solidFill>
                  <a:srgbClr val="24325A"/>
                </a:solidFill>
                <a:latin typeface="Arial" panose="020B0604020202020204" pitchFamily="34" charset="0"/>
              </a:rPr>
              <a:t>ЛидерыДомНародов</a:t>
            </a:r>
            <a:endParaRPr lang="ru-RU" sz="2000" b="1" i="0" u="none" strike="noStrike" baseline="0" dirty="0">
              <a:solidFill>
                <a:srgbClr val="24325A"/>
              </a:solidFill>
              <a:latin typeface="Arial" panose="020B0604020202020204" pitchFamily="34" charset="0"/>
            </a:endParaRPr>
          </a:p>
          <a:p>
            <a:pPr algn="ctr" defTabSz="1828800" hangingPunct="1"/>
            <a:endParaRPr lang="ru-RU" sz="2000" b="1" i="0" u="none" strike="noStrike" baseline="0" dirty="0">
              <a:solidFill>
                <a:srgbClr val="24325A"/>
              </a:solidFill>
              <a:latin typeface="Arial" panose="020B0604020202020204" pitchFamily="34" charset="0"/>
            </a:endParaRPr>
          </a:p>
          <a:p>
            <a:pPr algn="ctr" defTabSz="1828800" hangingPunct="1"/>
            <a:r>
              <a:rPr lang="en-US" sz="2000" b="1" kern="1200" dirty="0">
                <a:solidFill>
                  <a:srgbClr val="24325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#</a:t>
            </a:r>
            <a:r>
              <a:rPr lang="ru-RU" sz="2000" b="1" kern="1200" dirty="0" err="1">
                <a:solidFill>
                  <a:srgbClr val="24325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ДомНародовРоссии</a:t>
            </a:r>
            <a:endParaRPr lang="ru-RU" sz="2000" b="1" kern="1200" dirty="0">
              <a:solidFill>
                <a:srgbClr val="24325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1828800" hangingPunct="1"/>
            <a:endParaRPr lang="ru-RU" sz="2000" b="1" kern="1200" dirty="0">
              <a:solidFill>
                <a:srgbClr val="24325A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1828800" hangingPunct="1"/>
            <a:r>
              <a:rPr lang="en-US" sz="2000" b="1" kern="1200" dirty="0">
                <a:solidFill>
                  <a:srgbClr val="24325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#</a:t>
            </a:r>
            <a:r>
              <a:rPr lang="ru-RU" sz="2000" b="1" kern="1200" dirty="0" err="1">
                <a:solidFill>
                  <a:srgbClr val="24325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Национальнаяполитика.рф</a:t>
            </a:r>
            <a:endParaRPr lang="ru-RU" sz="2000" b="1" kern="1200" dirty="0">
              <a:solidFill>
                <a:srgbClr val="24325A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2F8EC3-633B-4FEB-A7E2-DFFFAB86D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544" y="1637614"/>
            <a:ext cx="2484912" cy="248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129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2326</TotalTime>
  <Words>216</Words>
  <Application>Microsoft Office PowerPoint</Application>
  <PresentationFormat>Широкоэкранный</PresentationFormat>
  <Paragraphs>34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6" baseType="lpstr">
      <vt:lpstr>Raleway Black</vt:lpstr>
      <vt:lpstr>Raleway</vt:lpstr>
      <vt:lpstr>AAAAAD+Helvetica-Light</vt:lpstr>
      <vt:lpstr>Arial</vt:lpstr>
      <vt:lpstr>Raleway SemiBold</vt:lpstr>
      <vt:lpstr>Calibri</vt:lpstr>
      <vt:lpstr>Abadi</vt:lpstr>
      <vt:lpstr>Тема Office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Соловьев</dc:creator>
  <cp:lastModifiedBy>Асхаб</cp:lastModifiedBy>
  <cp:revision>41</cp:revision>
  <dcterms:modified xsi:type="dcterms:W3CDTF">2025-01-17T09:14:06Z</dcterms:modified>
</cp:coreProperties>
</file>